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9" r:id="rId3"/>
    <p:sldId id="257" r:id="rId4"/>
    <p:sldId id="263" r:id="rId5"/>
    <p:sldId id="271" r:id="rId6"/>
    <p:sldId id="264" r:id="rId7"/>
    <p:sldId id="266" r:id="rId8"/>
    <p:sldId id="267" r:id="rId9"/>
    <p:sldId id="268" r:id="rId10"/>
    <p:sldId id="269" r:id="rId11"/>
    <p:sldId id="265" r:id="rId12"/>
    <p:sldId id="270" r:id="rId13"/>
    <p:sldId id="272" r:id="rId14"/>
    <p:sldId id="258" r:id="rId15"/>
    <p:sldId id="26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97" autoAdjust="0"/>
  </p:normalViewPr>
  <p:slideViewPr>
    <p:cSldViewPr>
      <p:cViewPr varScale="1">
        <p:scale>
          <a:sx n="67" d="100"/>
          <a:sy n="67" d="100"/>
        </p:scale>
        <p:origin x="-6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8B9B5-B75B-4493-9E53-0E66DDE5E37A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4E09C-CFF4-4363-A12C-0D9962044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20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4E09C-CFF4-4363-A12C-0D9962044C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16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jhjh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4E09C-CFF4-4363-A12C-0D9962044C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45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AAE64-37A1-49F8-98EE-6F5B6E72B687}" type="slidenum">
              <a:rPr lang="en-US"/>
              <a:pPr/>
              <a:t>15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C4E7B-253E-4D92-B6F4-9A6004EDFB12}" type="slidenum">
              <a:rPr lang="en-US"/>
              <a:pPr/>
              <a:t>16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A8F150-907B-4B09-BF47-6FE4010BD51F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D4D214-90FF-4F3B-B095-170C07F31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i%20tri\cam%20ly\04\Chon%20loc\Nguoi%20thay%20-%20Cam%20ly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65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79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ÁI MỘ 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140106" y="1371600"/>
            <a:ext cx="6632294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80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THẦY, CÔ 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80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 THĂM LỚP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80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4C</a:t>
            </a:r>
          </a:p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80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80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80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80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80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50000">
                    <a:srgbClr val="800000"/>
                  </a:gs>
                  <a:gs pos="100000">
                    <a:srgbClr val="FF0000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7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46"/>
          <a:stretch>
            <a:fillRect/>
          </a:stretch>
        </p:blipFill>
        <p:spPr>
          <a:xfrm>
            <a:off x="152400" y="1447800"/>
            <a:ext cx="8839200" cy="52578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7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6871" y="1143000"/>
            <a:ext cx="3751729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18288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Cô-péc-ních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dũng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bỏ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lầm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2844463"/>
            <a:ext cx="16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57200" y="3424748"/>
            <a:ext cx="6934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+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Ga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-li-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lê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viết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sách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nhằm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mục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đích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gì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57198" y="3890982"/>
            <a:ext cx="85344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Ga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-li-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lê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viết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sách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nhằm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mục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đích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ủng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hộ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cổ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vũ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ý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kiến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Cô-péc-ních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57198" y="4906643"/>
            <a:ext cx="6705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+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Vì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sao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tòa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án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lúc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ấy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xét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xử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phạt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6600"/>
                </a:solidFill>
                <a:latin typeface="Times New Roman" pitchFamily="18" charset="0"/>
              </a:rPr>
              <a:t>ông</a:t>
            </a:r>
            <a:r>
              <a:rPr lang="en-US" sz="3000" b="1" i="1" dirty="0">
                <a:solidFill>
                  <a:srgbClr val="0066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57198" y="5380672"/>
            <a:ext cx="853440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Tòa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án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xử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phạt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ông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vì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cho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rằng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ông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cũng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như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Cô-péc-ních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nói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ngược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những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lời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phán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bảo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Chúa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trời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286000" y="3699385"/>
            <a:ext cx="6248400" cy="2044430"/>
          </a:xfrm>
          <a:prstGeom prst="cloudCallout">
            <a:avLst>
              <a:gd name="adj1" fmla="val -55360"/>
              <a:gd name="adj2" fmla="val -7447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904998" y="2875473"/>
            <a:ext cx="5257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Ga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-li-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lê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xét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318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3" presetClass="entr" presetSubtype="16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6871" y="1143000"/>
            <a:ext cx="3751729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6400" y="18288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Cô-péc-ních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dũng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bỏ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lầm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2844463"/>
            <a:ext cx="16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828800" y="2819400"/>
            <a:ext cx="5257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Ga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-li-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lê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xét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170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57200" y="3886200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6600"/>
                </a:solidFill>
              </a:rPr>
              <a:t>+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Lòng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dũng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cảm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Cô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péc-ních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Ga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-li-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chỗ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?</a:t>
            </a:r>
            <a:endParaRPr lang="en-US" sz="3200" b="1" i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86870" y="4876800"/>
            <a:ext cx="870472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Hai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ông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đã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dám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nói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lên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chân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lí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khoa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học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nói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ngược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lời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phân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phán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bảo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Chúa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trời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.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Ga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-li-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lê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đã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phải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trải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qua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những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năm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tháng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cuối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đời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trong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cảnh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tù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đầy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vì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bảo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vệ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chân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lí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khoa</a:t>
            </a:r>
            <a:r>
              <a:rPr lang="en-US" sz="30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800080"/>
                </a:solidFill>
                <a:latin typeface="Times New Roman" pitchFamily="18" charset="0"/>
              </a:rPr>
              <a:t>học</a:t>
            </a:r>
            <a:endParaRPr lang="en-US" sz="3000" b="1" i="1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590800" y="4051622"/>
            <a:ext cx="5334000" cy="1823591"/>
          </a:xfrm>
          <a:prstGeom prst="cloudCallout">
            <a:avLst>
              <a:gd name="adj1" fmla="val -62594"/>
              <a:gd name="adj2" fmla="val -715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828800" y="3352800"/>
            <a:ext cx="7391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ngợi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dũng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Ga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-li-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lê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154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0" grpId="1"/>
      <p:bldP spid="11" grpId="0"/>
      <p:bldP spid="11" grpId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0362370"/>
              </p:ext>
            </p:extLst>
          </p:nvPr>
        </p:nvGraphicFramePr>
        <p:xfrm>
          <a:off x="228600" y="2362200"/>
          <a:ext cx="8610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494347">
                <a:tc>
                  <a:txBody>
                    <a:bodyPr/>
                    <a:lstStyle/>
                    <a:p>
                      <a:pPr algn="ctr">
                        <a:tabLst>
                          <a:tab pos="1428750" algn="l"/>
                        </a:tabLst>
                      </a:pPr>
                      <a:r>
                        <a:rPr lang="en-US" sz="2800" u="sng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28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sng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800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80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80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800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7640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 typeface="Wingdings 2"/>
                        <a:buNone/>
                      </a:pP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-li-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Cô-péc-ních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sửng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indent="0">
                        <a:buFont typeface="Wingdings 2"/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 typeface="Wingdings 2"/>
                        <a:buNone/>
                      </a:pP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1632,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-li-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Cô-péc-ních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Cô-péc-ních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dũng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cảm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bác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bỏ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ý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kiến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sai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lầm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,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công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bố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phát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hiện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mới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.</a:t>
                      </a:r>
                      <a:endParaRPr lang="en-US" sz="2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2: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Kể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chuyện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Ga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-li-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lê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bị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xét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xử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Ca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ngợi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sự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dũng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cảm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bảo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vệ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chân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lí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của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nhà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bác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học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Ga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-li-</a:t>
                      </a: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lê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.</a:t>
                      </a:r>
                      <a:endParaRPr lang="en-US" sz="2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62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5" y="1143000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1632,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Cô-péc-ních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quay!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828800"/>
            <a:ext cx="86868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1632,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Cô-péc-ních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6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1200" y="1447800"/>
            <a:ext cx="5486400" cy="44196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2905125" y="2590800"/>
            <a:ext cx="3333750" cy="1885950"/>
          </a:xfrm>
          <a:prstGeom prst="rect">
            <a:avLst/>
          </a:prstGeom>
        </p:spPr>
        <p:txBody>
          <a:bodyPr wrap="none" lIns="61539" tIns="30770" rIns="61539" bIns="30770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 ĐỌC DIỄN CẢM</a:t>
            </a:r>
          </a:p>
        </p:txBody>
      </p:sp>
      <p:pic>
        <p:nvPicPr>
          <p:cNvPr id="5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6" y="3498"/>
            <a:ext cx="9130554" cy="68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43634"/>
      </p:ext>
    </p:extLst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1676400"/>
            <a:ext cx="9144000" cy="3124200"/>
          </a:xfrm>
          <a:prstGeom prst="rect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50000">
                <a:schemeClr val="tx1">
                  <a:alpha val="12999"/>
                </a:schemeClr>
              </a:gs>
              <a:gs pos="100000">
                <a:schemeClr val="accent1">
                  <a:alpha val="53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00" tIns="43950" rIns="87900" bIns="43950" anchor="ctr"/>
          <a:lstStyle/>
          <a:p>
            <a:pPr>
              <a:defRPr/>
            </a:pPr>
            <a:endParaRPr lang="vi-VN" sz="1300">
              <a:latin typeface=".VnArial" pitchFamily="34" charset="0"/>
            </a:endParaRPr>
          </a:p>
        </p:txBody>
      </p:sp>
      <p:pic>
        <p:nvPicPr>
          <p:cNvPr id="51203" name="Picture 15" descr="photo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8641" y="2644379"/>
            <a:ext cx="3269258" cy="634603"/>
          </a:xfrm>
          <a:noFill/>
        </p:spPr>
      </p:pic>
      <p:pic>
        <p:nvPicPr>
          <p:cNvPr id="51204" name="Picture 15" descr="photo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847725"/>
          </a:xfrm>
          <a:noFill/>
        </p:spPr>
      </p:pic>
      <p:grpSp>
        <p:nvGrpSpPr>
          <p:cNvPr id="8215" name="AutoShape 23"/>
          <p:cNvGrpSpPr>
            <a:grpSpLocks/>
          </p:cNvGrpSpPr>
          <p:nvPr/>
        </p:nvGrpSpPr>
        <p:grpSpPr bwMode="auto">
          <a:xfrm>
            <a:off x="-68461" y="-513160"/>
            <a:ext cx="1298774" cy="7873604"/>
            <a:chOff x="-69" y="-388"/>
            <a:chExt cx="1309" cy="5952"/>
          </a:xfrm>
        </p:grpSpPr>
        <p:pic>
          <p:nvPicPr>
            <p:cNvPr id="51206" name="AutoShape 2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" y="-388"/>
              <a:ext cx="1309" cy="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 rot="21430009">
              <a:off x="86" y="753"/>
              <a:ext cx="997" cy="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09" tIns="65305" rIns="130609" bIns="65305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4538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1788" indent="-2301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301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30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30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30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30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1300">
                <a:latin typeface=".VnArial" pitchFamily="34" charset="0"/>
              </a:endParaRPr>
            </a:p>
          </p:txBody>
        </p:sp>
      </p:grpSp>
      <p:sp>
        <p:nvSpPr>
          <p:cNvPr id="51208" name="AutoShape 25"/>
          <p:cNvSpPr>
            <a:spLocks noChangeArrowheads="1"/>
          </p:cNvSpPr>
          <p:nvPr/>
        </p:nvSpPr>
        <p:spPr bwMode="auto">
          <a:xfrm>
            <a:off x="-2066727" y="2539604"/>
            <a:ext cx="5638602" cy="541139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FF00">
                  <a:alpha val="32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00" tIns="43950" rIns="87900" bIns="43950" anchor="ctr"/>
          <a:lstStyle/>
          <a:p>
            <a:endParaRPr lang="vi-VN" sz="1300">
              <a:latin typeface=".VnArial" pitchFamily="34" charset="0"/>
            </a:endParaRP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 rot="2318770">
            <a:off x="764977" y="-882253"/>
            <a:ext cx="2057797" cy="7239001"/>
          </a:xfrm>
          <a:prstGeom prst="lightningBolt">
            <a:avLst/>
          </a:prstGeom>
          <a:gradFill rotWithShape="1">
            <a:gsLst>
              <a:gs pos="0">
                <a:schemeClr val="tx1">
                  <a:alpha val="14000"/>
                </a:schemeClr>
              </a:gs>
              <a:gs pos="50000">
                <a:srgbClr val="FFFF00">
                  <a:alpha val="49001"/>
                </a:srgbClr>
              </a:gs>
              <a:gs pos="100000">
                <a:schemeClr val="tx1">
                  <a:alpha val="1400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00" tIns="43950" rIns="87900" bIns="43950" anchor="ctr"/>
          <a:lstStyle/>
          <a:p>
            <a:pPr>
              <a:defRPr/>
            </a:pPr>
            <a:endParaRPr lang="vi-VN" sz="1300">
              <a:latin typeface=".VnArial" pitchFamily="34" charset="0"/>
            </a:endParaRPr>
          </a:p>
        </p:txBody>
      </p:sp>
      <p:grpSp>
        <p:nvGrpSpPr>
          <p:cNvPr id="8219" name="AutoShape 27"/>
          <p:cNvGrpSpPr>
            <a:grpSpLocks/>
          </p:cNvGrpSpPr>
          <p:nvPr/>
        </p:nvGrpSpPr>
        <p:grpSpPr bwMode="auto">
          <a:xfrm>
            <a:off x="190500" y="-685800"/>
            <a:ext cx="8708430" cy="7899797"/>
            <a:chOff x="177" y="-703"/>
            <a:chExt cx="8778" cy="5971"/>
          </a:xfrm>
        </p:grpSpPr>
        <p:pic>
          <p:nvPicPr>
            <p:cNvPr id="51211" name="AutoShape 2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" y="-703"/>
              <a:ext cx="8778" cy="5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 rot="3785814">
              <a:off x="4105" y="289"/>
              <a:ext cx="530" cy="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130609" tIns="65305" rIns="130609" bIns="65305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4538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1788" indent="-2301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301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30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30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30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30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vi-VN" sz="1300">
                <a:latin typeface=".VnArial" pitchFamily="34" charset="0"/>
              </a:endParaRPr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auto">
          <a:xfrm rot="5400000">
            <a:off x="3962599" y="-533599"/>
            <a:ext cx="2895600" cy="10820797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87900" tIns="43950" rIns="87900" bIns="43950" anchor="ctr"/>
          <a:lstStyle/>
          <a:p>
            <a:pPr>
              <a:defRPr/>
            </a:pPr>
            <a:endParaRPr lang="vi-VN" sz="1300" dirty="0">
              <a:latin typeface=".VnArial" pitchFamily="34" charset="0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39676" y="2590807"/>
            <a:ext cx="8568683" cy="1447925"/>
          </a:xfrm>
          <a:prstGeom prst="rect">
            <a:avLst/>
          </a:prstGeom>
        </p:spPr>
        <p:txBody>
          <a:bodyPr wrap="none" lIns="87909" tIns="43954" rIns="87909" bIns="439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TẠM BIỆT</a:t>
            </a:r>
          </a:p>
          <a:p>
            <a:pPr algn="ctr">
              <a:defRPr/>
            </a:pPr>
            <a:r>
              <a:rPr lang="vi-VN" sz="38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trân trọng cảm ơn!</a:t>
            </a:r>
          </a:p>
        </p:txBody>
      </p:sp>
      <p:sp>
        <p:nvSpPr>
          <p:cNvPr id="51215" name="AutoShape 29"/>
          <p:cNvSpPr>
            <a:spLocks noChangeArrowheads="1"/>
          </p:cNvSpPr>
          <p:nvPr/>
        </p:nvSpPr>
        <p:spPr bwMode="auto">
          <a:xfrm>
            <a:off x="95250" y="5206604"/>
            <a:ext cx="1143000" cy="11430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270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lIns="87900" tIns="43950" rIns="87900" bIns="43950" anchor="ctr"/>
          <a:lstStyle/>
          <a:p>
            <a:endParaRPr lang="vi-VN" sz="1300">
              <a:latin typeface=".VnArial" pitchFamily="34" charset="0"/>
            </a:endParaRPr>
          </a:p>
        </p:txBody>
      </p:sp>
      <p:pic>
        <p:nvPicPr>
          <p:cNvPr id="51216" name="Picture 36" descr="59"/>
          <p:cNvPicPr>
            <a:picLocks noChangeAspect="1" noChangeArrowheads="1" noCrop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9" y="481013"/>
            <a:ext cx="146942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WordArt 37"/>
          <p:cNvPicPr>
            <a:picLocks noChangeArrowheads="1"/>
          </p:cNvPicPr>
          <p:nvPr/>
        </p:nvPicPr>
        <p:blipFill>
          <a:blip r:embed="rId9">
            <a:lum bright="70000" contrast="-70000"/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542" y="4153238"/>
            <a:ext cx="8575476" cy="1110854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51218" name="Picture 13" descr="Fireworks-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8766" y="3947517"/>
            <a:ext cx="1287859" cy="17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13" descr="Fireworks-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1" y="742951"/>
            <a:ext cx="1287859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13" descr="Fireworks-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1" y="403623"/>
            <a:ext cx="1287859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13" descr="Fireworks-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76" y="508398"/>
            <a:ext cx="1287859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13" descr="Fireworks-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600451"/>
            <a:ext cx="1287859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8" descr="Fireworks-0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1" y="3175398"/>
            <a:ext cx="986234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4" name="Picture 8" descr="Fireworks-0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1" y="762001"/>
            <a:ext cx="986234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5" name="Picture 8" descr="Fireworks-0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1" y="571501"/>
            <a:ext cx="986234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8" descr="Fireworks-0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1" y="5016103"/>
            <a:ext cx="98623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8" name="Picture 8" descr="Fireworks-0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76" y="5341144"/>
            <a:ext cx="986234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1" name="Picture 4" descr="buom hoa do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825603"/>
            <a:ext cx="2857500" cy="20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3" name="Nguoi thay - Cam l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57850"/>
            <a:ext cx="1905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451045"/>
      </p:ext>
    </p:extLst>
  </p:cSld>
  <p:clrMapOvr>
    <a:masterClrMapping/>
  </p:clrMapOvr>
  <p:transition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9680" fill="hold"/>
                                        <p:tgtEl>
                                          <p:spTgt spid="51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609600" y="2667000"/>
            <a:ext cx="1768475" cy="2209800"/>
            <a:chOff x="0" y="1686"/>
            <a:chExt cx="1114" cy="1392"/>
          </a:xfrm>
        </p:grpSpPr>
        <p:pic>
          <p:nvPicPr>
            <p:cNvPr id="12" name="Picture 18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"/>
              <a:ext cx="1114" cy="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9" descr="Pictur7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686"/>
              <a:ext cx="336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8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82987"/>
            <a:ext cx="1295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71800" y="1508918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CŨ.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528046" y="2009323"/>
            <a:ext cx="6234954" cy="29155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3200400" y="2084085"/>
            <a:ext cx="5276850" cy="26898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Ga-vrốt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54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1554162"/>
            <a:ext cx="7343103" cy="4922837"/>
          </a:xfrm>
        </p:spPr>
      </p:pic>
      <p:pic>
        <p:nvPicPr>
          <p:cNvPr id="11" name="Picture 4" descr="Untitled-20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31" y="1524000"/>
            <a:ext cx="8610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90389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Cô-péc-ních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(1473-1543)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590389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(1564-1642)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3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Cô-péc-ních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sửng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1632,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Cô-péc-ních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010400" y="4114800"/>
            <a:ext cx="1524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73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870831"/>
              </p:ext>
            </p:extLst>
          </p:nvPr>
        </p:nvGraphicFramePr>
        <p:xfrm>
          <a:off x="304800" y="1397000"/>
          <a:ext cx="8610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algn="ctr">
                        <a:tabLst>
                          <a:tab pos="1428750" algn="l"/>
                        </a:tabLst>
                      </a:pPr>
                      <a:r>
                        <a:rPr lang="en-US" sz="2800" u="sng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28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sng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800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80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80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800" u="sng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 typeface="Wingdings 2"/>
                        <a:buNone/>
                      </a:pP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-li-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Cô-péc-ních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sửng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indent="0">
                        <a:buFont typeface="Wingdings 2"/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 typeface="Wingdings 2"/>
                        <a:buNone/>
                      </a:pP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1632,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-li-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Cô-péc-ních</a:t>
                      </a:r>
                      <a:r>
                        <a:rPr lang="en-US" sz="2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676400" y="4953000"/>
            <a:ext cx="152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97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1" y="1143000"/>
            <a:ext cx="3751729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7641843" y="5551902"/>
            <a:ext cx="1409965" cy="134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57200" y="2413575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Ý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péc-ních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8494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557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7158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6303" y="372012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94" y="0"/>
            <a:ext cx="9144000" cy="687659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7006" y="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7006" y="882445"/>
            <a:ext cx="3751729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Espaco_00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0" y="3512395"/>
            <a:ext cx="1104900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3" descr="Variados28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81662" y="1328966"/>
            <a:ext cx="1219200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552" y="176678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9819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4052" y="518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1871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477" y="207158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5605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Variados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328" y="293446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45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16 -0.0081 C 0.75087 0.14028 0.73038 0.36667 0.61302 0.49722 C 0.49566 0.62731 0.32465 0.6125 0.23212 0.46435 C 0.13958 0.31597 0.16042 0.08935 0.27761 -0.04074 C 0.39497 -0.17083 0.5658 -0.15648 0.65816 -0.0081 Z " pathEditMode="relative" rAng="-18582905" ptsTypes="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23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06296 C 0.4658 0.08542 0.44531 0.3118 0.32795 0.44236 C 0.21076 0.57245 0.03958 0.55764 -0.05295 0.40949 C -0.14549 0.26111 -0.12483 0.03426 -0.00764 -0.0956 C 0.10972 -0.2257 0.28073 -0.21134 0.37309 -0.06296 Z " pathEditMode="relative" rAng="-18582905" ptsTypes="fffff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236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53 -0.17754 C 0.76424 -0.02916 0.74375 0.19723 0.62639 0.32778 C 0.50903 0.45787 0.33802 0.44306 0.24549 0.29491 C 0.15295 0.14653 0.17379 -0.08009 0.29098 -0.21018 C 0.40834 -0.34027 0.57917 -0.32592 0.67153 -0.17754 Z " pathEditMode="relative" rAng="-18582905" ptsTypes="fffff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236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33 0.08393 C -0.3099 -0.08347 -0.13333 -0.11907 -0.01476 0.00439 C 0.1033 0.12856 0.11927 0.36578 0.02083 0.53226 C -0.0776 0.70035 -0.25417 0.73526 -0.3724 0.61202 C -0.4908 0.48809 -0.50712 0.2511 -0.40833 0.08393 Z " pathEditMode="relative" rAng="-3109093" ptsTypes="fffff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6" y="224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25 -0.01852 C 0.32396 0.12986 0.30348 0.35625 0.18612 0.48681 C 0.06875 0.6169 -0.10225 0.60209 -0.19479 0.45394 C -0.28732 0.30556 -0.26649 0.07894 -0.1493 -0.05116 C -0.03194 -0.18125 0.13889 -0.1669 0.23125 -0.01852 Z " pathEditMode="relative" rAng="-18582905" ptsTypes="fffff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23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95 -0.39074 C -0.33924 -0.24236 -0.35973 -0.01597 -0.47709 0.11458 C -0.59445 0.24467 -0.76546 0.22986 -0.85799 0.08171 C -0.95053 -0.06667 -0.92969 -0.29329 -0.8125 -0.42338 C -0.69514 -0.55347 -0.52431 -0.53912 -0.43195 -0.39074 Z " pathEditMode="relative" rAng="-18582905" ptsTypes="fffff">
                                      <p:cBhvr>
                                        <p:cTn id="3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236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06296 C 0.4658 0.08542 0.44531 0.3118 0.32795 0.44236 C 0.21076 0.57245 0.03958 0.55764 -0.05295 0.40949 C -0.14549 0.26111 -0.12483 0.03426 -0.00764 -0.0956 C 0.10972 -0.2257 0.28073 -0.21134 0.37309 -0.06296 Z " pathEditMode="relative" rAng="-18582905" ptsTypes="fffff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2363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06296 C 0.4658 0.08542 0.44531 0.3118 0.32795 0.44236 C 0.21076 0.57245 0.03958 0.55764 -0.05295 0.40949 C -0.14549 0.26111 -0.12483 0.03426 -0.00764 -0.0956 C 0.10972 -0.2257 0.28073 -0.21134 0.37309 -0.06296 Z " pathEditMode="relative" rAng="-18582905" ptsTypes="fffff">
                                      <p:cBhvr>
                                        <p:cTn id="4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236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-0.02314 C 0.15764 0.12524 0.13715 0.35162 0.01979 0.48218 C -0.09757 0.61227 -0.26858 0.59746 -0.36111 0.44931 C -0.45365 0.30093 -0.43282 0.07431 -0.31563 -0.05578 C -0.19827 -0.18588 -0.02743 -0.17152 0.06493 -0.02314 Z " pathEditMode="relative" rAng="-18582905" ptsTypes="fffff">
                                      <p:cBhvr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2363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06296 C 0.4658 0.08542 0.44531 0.3118 0.32795 0.44236 C 0.21076 0.57245 0.03958 0.55764 -0.05295 0.40949 C -0.14549 0.26111 -0.12483 0.03426 -0.00764 -0.0956 C 0.10972 -0.2257 0.28073 -0.21134 0.37309 -0.06296 Z " pathEditMode="relative" rAng="-18582905" ptsTypes="fffff">
                                      <p:cBhvr>
                                        <p:cTn id="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94" y="0"/>
            <a:ext cx="9144000" cy="687659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7006" y="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7006" y="882445"/>
            <a:ext cx="3751729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Variados2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29000" y="2895600"/>
            <a:ext cx="1676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Espaco_00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Variados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ariados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Variados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Variados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Variados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Variados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Variados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01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1 -0.6978 C 0.53628 -0.71052 0.71753 -0.5563 0.72396 -0.35422 C 0.72986 -0.15399 0.55816 0.02127 0.34306 0.03144 C 0.12691 0.04462 -0.05382 -0.11052 -0.0599 -0.31191 C -0.06597 -0.51283 0.10521 -0.6874 0.32101 -0.6978 Z " pathEditMode="relative" rAng="-137995" ptsTypes="fffff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364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09 -0.45248 C 0.71563 -0.30474 0.69532 -0.07791 0.57795 0.05272 C 0.46077 0.18266 0.28993 0.16763 0.1974 0.01966 C 0.10469 -0.12878 0.12552 -0.3556 0.24236 -0.48508 C 0.35973 -0.61502 0.53056 -0.60092 0.62309 -0.45248 Z " pathEditMode="relative" rAng="-18582905" ptsTypes="fffff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236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17 -0.17218 C -0.05191 -0.29905 0.13785 -0.24937 0.24688 -0.05986 C 0.35642 0.12873 0.34462 0.38641 0.22135 0.51213 C 0.09774 0.6397 -0.09184 0.58932 -0.20069 0.40028 C -0.3099 0.21169 -0.29861 -0.04576 -0.17517 -0.17218 Z " pathEditMode="relative" rAng="-2255760" ptsTypes="fffff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34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96 0.29294 C 0.40868 0.48531 0.26789 0.65549 0.0842 0.67052 C -0.09878 0.68878 -0.25607 0.54543 -0.26597 0.35306 C -0.27534 0.16231 -0.13437 -0.00948 0.04861 -0.02428 C 0.23212 -0.04278 0.38907 0.10034 0.39896 0.29294 Z " pathEditMode="relative" rAng="-16429413" ptsTypes="fffff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47" y="30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67 0.01341 C -0.1309 -0.09687 0.03559 -0.05109 0.13229 0.11677 C 0.22899 0.28393 0.22031 0.51029 0.11337 0.61989 C 0.00573 0.73041 -0.16024 0.68417 -0.2566 0.51654 C -0.35347 0.34937 -0.34514 0.12347 -0.23767 0.01341 Z " pathEditMode="relative" rAng="-2255760" ptsTypes="fffff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303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25 0.17572 C 0.19167 0.29734 0.09497 0.40393 -0.02986 0.41642 C -0.15312 0.42821 -0.25833 0.33757 -0.26527 0.21642 C -0.27152 0.09457 -0.17552 -0.01318 -0.05173 -0.02451 C 0.07292 -0.03561 0.17917 0.05341 0.18525 0.17572 Z " pathEditMode="relative" rAng="-16429413" ptsTypes="fffff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7" y="20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35 -0.06589 C -0.24895 -0.14104 -0.11597 -0.07607 -0.02604 0.08023 C 0.06407 0.23561 0.0783 0.42382 0.00573 0.49827 C -0.06753 0.57295 -0.2 0.50775 -0.28993 0.35168 C -0.38003 0.19607 -0.39427 0.00809 -0.32135 -0.06589 Z " pathEditMode="relative" rAng="-2255760" ptsTypes="fffff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281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01 0.09063 C -0.08924 -0.01965 0.07725 0.02613 0.17396 0.19399 C 0.27066 0.36092 0.26198 0.58728 0.15503 0.69688 C 0.04757 0.8074 -0.11858 0.76139 -0.21493 0.59376 C -0.31146 0.42682 -0.30348 0.20069 -0.19601 0.09063 Z " pathEditMode="relative" rAng="-2255760" ptsTypes="fffff">
                                      <p:cBhvr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30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1" y="1143000"/>
            <a:ext cx="3751729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686800" cy="9906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quay !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7641843" y="5551902"/>
            <a:ext cx="1409965" cy="134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57200" y="2413575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Ý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péc-ních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2667000" y="2384999"/>
            <a:ext cx="5546475" cy="1943100"/>
          </a:xfrm>
          <a:prstGeom prst="cloudCallout">
            <a:avLst>
              <a:gd name="adj1" fmla="val -64854"/>
              <a:gd name="adj2" fmla="val -639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76400" y="18288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Cô-péc-ních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dũng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bác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bỏ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lầm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48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 animBg="1"/>
      <p:bldP spid="9" grpId="1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624</TotalTime>
  <Words>953</Words>
  <Application>Microsoft Office PowerPoint</Application>
  <PresentationFormat>On-screen Show (4:3)</PresentationFormat>
  <Paragraphs>89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Tập đọc: dù sao trái đất vẫn quay !                                       Theo lê nguyên phong, phạm ngọc toàn</vt:lpstr>
      <vt:lpstr>1. luyện đọc </vt:lpstr>
      <vt:lpstr>Slide 5</vt:lpstr>
      <vt:lpstr>2. Tìm hiểu bài</vt:lpstr>
      <vt:lpstr>Slide 7</vt:lpstr>
      <vt:lpstr>Slide 8</vt:lpstr>
      <vt:lpstr>2. Tìm hiểu bài</vt:lpstr>
      <vt:lpstr>Tập đọc: dù sao trái đất vẫn quay !                                       Theo lê nguyên phong, phạm ngọc toàn</vt:lpstr>
      <vt:lpstr>Slide 11</vt:lpstr>
      <vt:lpstr>Slide 12</vt:lpstr>
      <vt:lpstr>Slide 13</vt:lpstr>
      <vt:lpstr>3. luyện đọc diễn cảm.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54</cp:revision>
  <dcterms:created xsi:type="dcterms:W3CDTF">2016-03-06T01:58:51Z</dcterms:created>
  <dcterms:modified xsi:type="dcterms:W3CDTF">2017-02-22T03:37:12Z</dcterms:modified>
</cp:coreProperties>
</file>